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15694"/>
    <a:srgbClr val="BEBEB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94690"/>
  </p:normalViewPr>
  <p:slideViewPr>
    <p:cSldViewPr snapToGrid="0" snapToObjects="1">
      <p:cViewPr varScale="1">
        <p:scale>
          <a:sx n="40" d="100"/>
          <a:sy n="40" d="100"/>
        </p:scale>
        <p:origin x="2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893F7-17CF-B74B-9102-56F2624B778C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65572-2661-E748-8157-96E1B53ADFF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61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65572-2661-E748-8157-96E1B53ADFF7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518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A picture containing text, porcelain&#10;&#10;Description automatically generated">
            <a:extLst>
              <a:ext uri="{FF2B5EF4-FFF2-40B4-BE49-F238E27FC236}">
                <a16:creationId xmlns:a16="http://schemas.microsoft.com/office/drawing/2014/main" id="{A6B9020C-7C0A-5C24-F49B-404DA85C6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661" y="353073"/>
            <a:ext cx="350152" cy="436553"/>
          </a:xfrm>
          <a:prstGeom prst="rect">
            <a:avLst/>
          </a:prstGeom>
        </p:spPr>
      </p:pic>
      <p:sp>
        <p:nvSpPr>
          <p:cNvPr id="12" name="מלבן 9">
            <a:extLst>
              <a:ext uri="{FF2B5EF4-FFF2-40B4-BE49-F238E27FC236}">
                <a16:creationId xmlns:a16="http://schemas.microsoft.com/office/drawing/2014/main" id="{55474C88-DD8F-0857-447F-B74C109E34F8}"/>
              </a:ext>
            </a:extLst>
          </p:cNvPr>
          <p:cNvSpPr/>
          <p:nvPr userDrawn="1"/>
        </p:nvSpPr>
        <p:spPr>
          <a:xfrm>
            <a:off x="5303406" y="343567"/>
            <a:ext cx="15982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CA8A94"/>
              </a:buClr>
            </a:pPr>
            <a:r>
              <a:rPr lang="he-IL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משרד החינוך</a:t>
            </a:r>
            <a:br>
              <a:rPr lang="he-IL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המינהל</a:t>
            </a:r>
            <a:r>
              <a:rPr lang="he-IL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הפדגוגי</a:t>
            </a:r>
            <a:br>
              <a:rPr lang="he-IL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אגף </a:t>
            </a:r>
            <a:r>
              <a:rPr lang="he-IL" sz="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תנופ"ה</a:t>
            </a:r>
            <a:endParaRPr lang="he-IL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9056D43-D6B9-590A-ACBC-12EA9E848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1185"/>
          <a:stretch/>
        </p:blipFill>
        <p:spPr>
          <a:xfrm>
            <a:off x="230187" y="9786010"/>
            <a:ext cx="7099300" cy="9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7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0067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541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956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710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903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62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4528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013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951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4E8B-8239-7340-9926-00809F1AFA78}" type="datetimeFigureOut">
              <a:rPr lang="en-IL" smtClean="0"/>
              <a:t>03/19/2023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9DE5-B8C1-E247-BA49-D668ECA34AB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230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מלבן 66">
            <a:extLst>
              <a:ext uri="{FF2B5EF4-FFF2-40B4-BE49-F238E27FC236}">
                <a16:creationId xmlns:a16="http://schemas.microsoft.com/office/drawing/2014/main" id="{823C6066-C657-170C-F680-4D5CFF4D42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53420"/>
            <a:ext cx="7559675" cy="1038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C3A06429-383F-505A-7E5F-8F707B9F7D1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6577" y="4232433"/>
            <a:ext cx="6066226" cy="1108392"/>
            <a:chOff x="906435" y="6194649"/>
            <a:chExt cx="6066226" cy="1108392"/>
          </a:xfrm>
        </p:grpSpPr>
        <p:sp>
          <p:nvSpPr>
            <p:cNvPr id="33" name="מלבן 9">
              <a:extLst>
                <a:ext uri="{FF2B5EF4-FFF2-40B4-BE49-F238E27FC236}">
                  <a16:creationId xmlns:a16="http://schemas.microsoft.com/office/drawing/2014/main" id="{1CB9F326-3F0D-F219-00F6-7251D03EB3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9024" y="6194649"/>
              <a:ext cx="600363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spcAft>
                  <a:spcPts val="600"/>
                </a:spcAft>
                <a:buClr>
                  <a:srgbClr val="015694"/>
                </a:buClr>
              </a:pPr>
              <a:r>
                <a:rPr lang="he-IL" sz="1200" b="1" dirty="0">
                  <a:latin typeface="Arial" panose="020B0604020202020204" pitchFamily="34" charset="0"/>
                </a:rPr>
                <a:t>תכנון מול ביצוע: </a:t>
              </a:r>
              <a:r>
                <a:rPr lang="he-IL" sz="1200" dirty="0">
                  <a:latin typeface="Arial" panose="020B0604020202020204" pitchFamily="34" charset="0"/>
                </a:rPr>
                <a:t>מה בוצע באופן מלא או חלקי, ומה לא התבצע?</a:t>
              </a:r>
              <a:endParaRPr lang="he-IL" sz="1200" b="1" dirty="0">
                <a:latin typeface="Arial" panose="020B0604020202020204" pitchFamily="34" charset="0"/>
              </a:endParaRPr>
            </a:p>
          </p:txBody>
        </p:sp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5B6B330F-FE9F-6BBD-4B70-1CD366E77AD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906435" y="6714700"/>
              <a:ext cx="5040000" cy="0"/>
            </a:xfrm>
            <a:prstGeom prst="line">
              <a:avLst/>
            </a:prstGeom>
            <a:ln w="12700">
              <a:solidFill>
                <a:srgbClr val="0156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6858E338-0835-9522-A56B-7CA54CFF41F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906435" y="7008870"/>
              <a:ext cx="5040000" cy="0"/>
            </a:xfrm>
            <a:prstGeom prst="line">
              <a:avLst/>
            </a:prstGeom>
            <a:ln w="12700">
              <a:solidFill>
                <a:srgbClr val="0156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מחבר ישר 35">
              <a:extLst>
                <a:ext uri="{FF2B5EF4-FFF2-40B4-BE49-F238E27FC236}">
                  <a16:creationId xmlns:a16="http://schemas.microsoft.com/office/drawing/2014/main" id="{98C8ABC2-D66C-7C0F-51A6-32194F2FEB0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906435" y="7303041"/>
              <a:ext cx="5040000" cy="0"/>
            </a:xfrm>
            <a:prstGeom prst="line">
              <a:avLst/>
            </a:prstGeom>
            <a:ln w="12700">
              <a:solidFill>
                <a:srgbClr val="0156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מלבן 9">
            <a:extLst>
              <a:ext uri="{FF2B5EF4-FFF2-40B4-BE49-F238E27FC236}">
                <a16:creationId xmlns:a16="http://schemas.microsoft.com/office/drawing/2014/main" id="{47E2F077-72DB-753E-1098-755DC666BF66}"/>
              </a:ext>
            </a:extLst>
          </p:cNvPr>
          <p:cNvSpPr/>
          <p:nvPr/>
        </p:nvSpPr>
        <p:spPr>
          <a:xfrm>
            <a:off x="766906" y="4503392"/>
            <a:ext cx="51593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3" name="גרפיקה 92" descr="לוח שחלק מהפריטים בו מסומנים ב- v קו מיתאר">
            <a:extLst>
              <a:ext uri="{FF2B5EF4-FFF2-40B4-BE49-F238E27FC236}">
                <a16:creationId xmlns:a16="http://schemas.microsoft.com/office/drawing/2014/main" id="{40A1C8AD-31AD-FCA5-9B60-05463BC5D4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10252" y="4628187"/>
            <a:ext cx="612000" cy="612000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A6A35D8-85F9-F0ED-D97F-A4FC7ECD589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09046" y="1624336"/>
            <a:ext cx="5483757" cy="830997"/>
            <a:chOff x="1238495" y="1624336"/>
            <a:chExt cx="5483757" cy="830997"/>
          </a:xfrm>
        </p:grpSpPr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65604476-C967-FAFA-6DB4-C737C9B4DCB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8495" y="1624336"/>
              <a:ext cx="488264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spcAft>
                  <a:spcPts val="600"/>
                </a:spcAft>
                <a:buClr>
                  <a:srgbClr val="FFC000"/>
                </a:buClr>
              </a:pPr>
              <a:r>
                <a:rPr lang="he-I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מה עושים?</a:t>
              </a:r>
            </a:p>
            <a:p>
              <a:pPr marL="285750" indent="-285750" algn="r" rtl="1">
                <a:spcAft>
                  <a:spcPts val="600"/>
                </a:spcAft>
                <a:buClr>
                  <a:srgbClr val="015694"/>
                </a:buClr>
                <a:buFont typeface="Courier New" panose="02070309020205020404" pitchFamily="49" charset="0"/>
                <a:buChar char="o"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בחרו </a:t>
              </a:r>
              <a:r>
                <a:rPr lang="he-IL" sz="1200" dirty="0">
                  <a:latin typeface="Arial" panose="020B0604020202020204" pitchFamily="34" charset="0"/>
                  <a:cs typeface="Arial" panose="020B0604020202020204" pitchFamily="34" charset="0"/>
                </a:rPr>
                <a:t>יעד אותו רציתם לקדם</a:t>
              </a:r>
            </a:p>
            <a:p>
              <a:pPr marL="285750" indent="-285750" algn="r" rtl="1">
                <a:spcAft>
                  <a:spcPts val="600"/>
                </a:spcAft>
                <a:buClr>
                  <a:srgbClr val="015694"/>
                </a:buClr>
                <a:buFont typeface="Courier New" panose="02070309020205020404" pitchFamily="49" charset="0"/>
                <a:buChar char="o"/>
              </a:pPr>
              <a:r>
                <a:rPr lang="he-IL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ענו</a:t>
              </a:r>
              <a:r>
                <a:rPr lang="he-IL" sz="1200" dirty="0">
                  <a:latin typeface="Arial" panose="020B0604020202020204" pitchFamily="34" charset="0"/>
                  <a:cs typeface="Arial" panose="020B0604020202020204" pitchFamily="34" charset="0"/>
                </a:rPr>
                <a:t> על השאלות, והסיקו מסקנות</a:t>
              </a:r>
            </a:p>
          </p:txBody>
        </p:sp>
        <p:pic>
          <p:nvPicPr>
            <p:cNvPr id="10" name="גרפיקה 9" descr="כלים קו מיתאר">
              <a:extLst>
                <a:ext uri="{FF2B5EF4-FFF2-40B4-BE49-F238E27FC236}">
                  <a16:creationId xmlns:a16="http://schemas.microsoft.com/office/drawing/2014/main" id="{8DDAC099-A2FE-FB7E-9E2B-5BB47A9AF38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82252" y="1830535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50">
            <a:extLst>
              <a:ext uri="{FF2B5EF4-FFF2-40B4-BE49-F238E27FC236}">
                <a16:creationId xmlns:a16="http://schemas.microsoft.com/office/drawing/2014/main" id="{625645D3-2060-60A4-906B-F1DB75D28F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5503" y="724897"/>
            <a:ext cx="2556000" cy="355190"/>
          </a:xfrm>
          <a:prstGeom prst="rect">
            <a:avLst/>
          </a:prstGeom>
          <a:solidFill>
            <a:srgbClr val="015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46618" rtl="1" eaLnBrk="1" latinLnBrk="0" hangingPunct="1"/>
            <a:endParaRPr lang="en-IL" sz="2546" dirty="0"/>
          </a:p>
        </p:txBody>
      </p:sp>
      <p:sp>
        <p:nvSpPr>
          <p:cNvPr id="28" name="מלבן 1">
            <a:extLst>
              <a:ext uri="{FF2B5EF4-FFF2-40B4-BE49-F238E27FC236}">
                <a16:creationId xmlns:a16="http://schemas.microsoft.com/office/drawing/2014/main" id="{48F51E4D-120B-2C4F-3957-BEA4478DB3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24613" y="478106"/>
            <a:ext cx="4110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he-IL" altLang="en-US" sz="2000" b="1" dirty="0">
                <a:solidFill>
                  <a:srgbClr val="01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התבוננות ב</a:t>
            </a:r>
            <a:r>
              <a:rPr lang="he-IL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תוכנית העבודה</a:t>
            </a:r>
            <a:r>
              <a:rPr lang="he-IL" altLang="en-US" sz="2000" b="1" dirty="0">
                <a:solidFill>
                  <a:srgbClr val="01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הקודמת</a:t>
            </a:r>
          </a:p>
          <a:p>
            <a:pPr algn="ctr" rtl="1">
              <a:lnSpc>
                <a:spcPct val="80000"/>
              </a:lnSpc>
            </a:pPr>
            <a:r>
              <a:rPr lang="he-IL" altLang="en-US" sz="2000" b="1" dirty="0">
                <a:solidFill>
                  <a:srgbClr val="01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בחינת תכנון מול ביצוע </a:t>
            </a:r>
          </a:p>
        </p:txBody>
      </p: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CB75FCFD-B6AC-0EF6-700A-DB03D3F9151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6577" y="2808164"/>
            <a:ext cx="6066226" cy="1067087"/>
            <a:chOff x="826577" y="3241302"/>
            <a:chExt cx="6066226" cy="1067087"/>
          </a:xfrm>
        </p:grpSpPr>
        <p:sp>
          <p:nvSpPr>
            <p:cNvPr id="22" name="מלבן 9">
              <a:extLst>
                <a:ext uri="{FF2B5EF4-FFF2-40B4-BE49-F238E27FC236}">
                  <a16:creationId xmlns:a16="http://schemas.microsoft.com/office/drawing/2014/main" id="{40F02D67-04C2-883E-C967-DDCA32D796F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9166" y="3241302"/>
              <a:ext cx="600363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spcAft>
                  <a:spcPts val="600"/>
                </a:spcAft>
                <a:buClr>
                  <a:srgbClr val="015694"/>
                </a:buClr>
              </a:pPr>
              <a:r>
                <a:rPr lang="he-IL" sz="1200" b="1" dirty="0">
                  <a:latin typeface="Arial" panose="020B0604020202020204" pitchFamily="34" charset="0"/>
                </a:rPr>
                <a:t>מה רציתם להשיג? </a:t>
              </a:r>
              <a:r>
                <a:rPr lang="he-IL" sz="1200" dirty="0">
                  <a:latin typeface="Arial" panose="020B0604020202020204" pitchFamily="34" charset="0"/>
                </a:rPr>
                <a:t>יעד שהצבתם, ופעולות שתכננתם לבצע</a:t>
              </a:r>
              <a:endParaRPr lang="he-IL" sz="1200" b="1" dirty="0">
                <a:latin typeface="Arial" panose="020B0604020202020204" pitchFamily="34" charset="0"/>
              </a:endParaRPr>
            </a:p>
          </p:txBody>
        </p:sp>
        <p:pic>
          <p:nvPicPr>
            <p:cNvPr id="19" name="גרפיקה 18" descr="פגיעה במטרה קו מיתאר">
              <a:extLst>
                <a:ext uri="{FF2B5EF4-FFF2-40B4-BE49-F238E27FC236}">
                  <a16:creationId xmlns:a16="http://schemas.microsoft.com/office/drawing/2014/main" id="{BE4792DA-F731-EFDA-4184-4CDDA3B865F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110252" y="3674146"/>
              <a:ext cx="572856" cy="572856"/>
            </a:xfrm>
            <a:prstGeom prst="rect">
              <a:avLst/>
            </a:prstGeom>
          </p:spPr>
        </p:pic>
        <p:grpSp>
          <p:nvGrpSpPr>
            <p:cNvPr id="50" name="קבוצה 49">
              <a:extLst>
                <a:ext uri="{FF2B5EF4-FFF2-40B4-BE49-F238E27FC236}">
                  <a16:creationId xmlns:a16="http://schemas.microsoft.com/office/drawing/2014/main" id="{C06EF35D-A758-A2BF-AB6D-ACAD6630DDF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26577" y="3761353"/>
              <a:ext cx="5040000" cy="547036"/>
              <a:chOff x="826577" y="3761353"/>
              <a:chExt cx="5040000" cy="547036"/>
            </a:xfrm>
          </p:grpSpPr>
          <p:cxnSp>
            <p:nvCxnSpPr>
              <p:cNvPr id="25" name="מחבר ישר 24">
                <a:extLst>
                  <a:ext uri="{FF2B5EF4-FFF2-40B4-BE49-F238E27FC236}">
                    <a16:creationId xmlns:a16="http://schemas.microsoft.com/office/drawing/2014/main" id="{98A57875-BF7C-C6F2-4E1C-AAE32F7B5680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826577" y="3761353"/>
                <a:ext cx="5040000" cy="0"/>
              </a:xfrm>
              <a:prstGeom prst="line">
                <a:avLst/>
              </a:prstGeom>
              <a:ln w="12700">
                <a:solidFill>
                  <a:srgbClr val="0156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מחבר ישר 25">
                <a:extLst>
                  <a:ext uri="{FF2B5EF4-FFF2-40B4-BE49-F238E27FC236}">
                    <a16:creationId xmlns:a16="http://schemas.microsoft.com/office/drawing/2014/main" id="{BE1E4494-BD06-1F1F-9E4C-994D3DC0CC1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826577" y="4034871"/>
                <a:ext cx="5040000" cy="0"/>
              </a:xfrm>
              <a:prstGeom prst="line">
                <a:avLst/>
              </a:prstGeom>
              <a:ln w="12700">
                <a:solidFill>
                  <a:srgbClr val="0156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מחבר ישר 48">
                <a:extLst>
                  <a:ext uri="{FF2B5EF4-FFF2-40B4-BE49-F238E27FC236}">
                    <a16:creationId xmlns:a16="http://schemas.microsoft.com/office/drawing/2014/main" id="{FA6DADD8-5D2E-44DE-95AE-6FBCC8225AFD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826577" y="4308389"/>
                <a:ext cx="5040000" cy="0"/>
              </a:xfrm>
              <a:prstGeom prst="line">
                <a:avLst/>
              </a:prstGeom>
              <a:ln w="12700">
                <a:solidFill>
                  <a:srgbClr val="0156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מלבן 9">
            <a:extLst>
              <a:ext uri="{FF2B5EF4-FFF2-40B4-BE49-F238E27FC236}">
                <a16:creationId xmlns:a16="http://schemas.microsoft.com/office/drawing/2014/main" id="{1DD39509-E341-414C-CA62-18D33A63F8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0857" y="5698007"/>
            <a:ext cx="6003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b="1" dirty="0">
                <a:latin typeface="Arial" panose="020B0604020202020204" pitchFamily="34" charset="0"/>
              </a:rPr>
              <a:t>זיהוי וניתוח: </a:t>
            </a:r>
            <a:r>
              <a:rPr lang="he-IL" sz="1200" dirty="0">
                <a:latin typeface="Arial" panose="020B0604020202020204" pitchFamily="34" charset="0"/>
              </a:rPr>
              <a:t>אלו גורמים עיכבו את קידום היעד?</a:t>
            </a:r>
            <a:endParaRPr lang="he-IL" sz="1200" b="1" dirty="0">
              <a:latin typeface="Arial" panose="020B0604020202020204" pitchFamily="34" charset="0"/>
            </a:endParaRPr>
          </a:p>
        </p:txBody>
      </p:sp>
      <p:cxnSp>
        <p:nvCxnSpPr>
          <p:cNvPr id="59" name="מחבר ישר 58">
            <a:extLst>
              <a:ext uri="{FF2B5EF4-FFF2-40B4-BE49-F238E27FC236}">
                <a16:creationId xmlns:a16="http://schemas.microsoft.com/office/drawing/2014/main" id="{D24392F6-B876-A4EF-596D-3B866E5FBF3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08268" y="6218058"/>
            <a:ext cx="5040000" cy="0"/>
          </a:xfrm>
          <a:prstGeom prst="line">
            <a:avLst/>
          </a:prstGeom>
          <a:ln w="12700">
            <a:solidFill>
              <a:srgbClr val="01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>
            <a:extLst>
              <a:ext uri="{FF2B5EF4-FFF2-40B4-BE49-F238E27FC236}">
                <a16:creationId xmlns:a16="http://schemas.microsoft.com/office/drawing/2014/main" id="{C67F6188-DDB6-9F4D-820B-8997E9028DE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08268" y="6512228"/>
            <a:ext cx="5040000" cy="0"/>
          </a:xfrm>
          <a:prstGeom prst="line">
            <a:avLst/>
          </a:prstGeom>
          <a:ln w="12700">
            <a:solidFill>
              <a:srgbClr val="01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ישר 60">
            <a:extLst>
              <a:ext uri="{FF2B5EF4-FFF2-40B4-BE49-F238E27FC236}">
                <a16:creationId xmlns:a16="http://schemas.microsoft.com/office/drawing/2014/main" id="{A0BA0C1E-AF58-05DC-E1E8-2AD4DB95EA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08268" y="7056657"/>
            <a:ext cx="5040000" cy="0"/>
          </a:xfrm>
          <a:prstGeom prst="line">
            <a:avLst/>
          </a:prstGeom>
          <a:ln w="12700">
            <a:solidFill>
              <a:srgbClr val="01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9">
            <a:extLst>
              <a:ext uri="{FF2B5EF4-FFF2-40B4-BE49-F238E27FC236}">
                <a16:creationId xmlns:a16="http://schemas.microsoft.com/office/drawing/2014/main" id="{0247C2DB-5864-7C91-CA5E-B04FF7749C0A}"/>
              </a:ext>
            </a:extLst>
          </p:cNvPr>
          <p:cNvSpPr/>
          <p:nvPr/>
        </p:nvSpPr>
        <p:spPr>
          <a:xfrm>
            <a:off x="707236" y="5966415"/>
            <a:ext cx="515934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5" name="גרפיקה 54" descr="סימן אגודל למעלה קו מיתאר">
            <a:extLst>
              <a:ext uri="{FF2B5EF4-FFF2-40B4-BE49-F238E27FC236}">
                <a16:creationId xmlns:a16="http://schemas.microsoft.com/office/drawing/2014/main" id="{5798F8D6-617C-46BD-4856-FF1290B20E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161108" y="6787643"/>
            <a:ext cx="504000" cy="504000"/>
          </a:xfrm>
          <a:prstGeom prst="rect">
            <a:avLst/>
          </a:prstGeom>
        </p:spPr>
      </p:pic>
      <p:cxnSp>
        <p:nvCxnSpPr>
          <p:cNvPr id="62" name="מחבר ישר 61">
            <a:extLst>
              <a:ext uri="{FF2B5EF4-FFF2-40B4-BE49-F238E27FC236}">
                <a16:creationId xmlns:a16="http://schemas.microsoft.com/office/drawing/2014/main" id="{898847ED-FE56-5FDE-B811-9C8BCEA06D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08268" y="7323360"/>
            <a:ext cx="5040000" cy="0"/>
          </a:xfrm>
          <a:prstGeom prst="line">
            <a:avLst/>
          </a:prstGeom>
          <a:ln w="12700">
            <a:solidFill>
              <a:srgbClr val="01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9">
            <a:extLst>
              <a:ext uri="{FF2B5EF4-FFF2-40B4-BE49-F238E27FC236}">
                <a16:creationId xmlns:a16="http://schemas.microsoft.com/office/drawing/2014/main" id="{EBA2123B-407F-BB6E-F8DC-BF206315EE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9036" y="6649144"/>
            <a:ext cx="4694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אלו גורמים סייעו בקידום היעד?</a:t>
            </a:r>
            <a:endParaRPr lang="he-IL" sz="1200" b="1" dirty="0">
              <a:latin typeface="Arial" panose="020B0604020202020204" pitchFamily="34" charset="0"/>
            </a:endParaRPr>
          </a:p>
        </p:txBody>
      </p:sp>
      <p:pic>
        <p:nvPicPr>
          <p:cNvPr id="65" name="גרפיקה 64" descr="סימן אגודל למעלה קו מיתאר">
            <a:extLst>
              <a:ext uri="{FF2B5EF4-FFF2-40B4-BE49-F238E27FC236}">
                <a16:creationId xmlns:a16="http://schemas.microsoft.com/office/drawing/2014/main" id="{67749502-4DA0-060E-CB1C-8B76059167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flipV="1">
            <a:off x="6179108" y="6112874"/>
            <a:ext cx="504000" cy="504000"/>
          </a:xfrm>
          <a:prstGeom prst="rect">
            <a:avLst/>
          </a:prstGeom>
        </p:spPr>
      </p:pic>
      <p:sp>
        <p:nvSpPr>
          <p:cNvPr id="66" name="מלבן 9">
            <a:extLst>
              <a:ext uri="{FF2B5EF4-FFF2-40B4-BE49-F238E27FC236}">
                <a16:creationId xmlns:a16="http://schemas.microsoft.com/office/drawing/2014/main" id="{1E37C39A-553B-F761-6693-97F51FDEF7EE}"/>
              </a:ext>
            </a:extLst>
          </p:cNvPr>
          <p:cNvSpPr/>
          <p:nvPr/>
        </p:nvSpPr>
        <p:spPr>
          <a:xfrm>
            <a:off x="707236" y="6804725"/>
            <a:ext cx="515934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444FABC-34B1-05EC-D391-E1F704C05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7680542"/>
            <a:ext cx="7559675" cy="1819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מלבן 9">
            <a:extLst>
              <a:ext uri="{FF2B5EF4-FFF2-40B4-BE49-F238E27FC236}">
                <a16:creationId xmlns:a16="http://schemas.microsoft.com/office/drawing/2014/main" id="{D514666D-4088-A92B-EEE4-4576201DAC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9166" y="7856589"/>
            <a:ext cx="6003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b="1" dirty="0">
                <a:latin typeface="Arial" panose="020B0604020202020204" pitchFamily="34" charset="0"/>
              </a:rPr>
              <a:t>מסקנות אופרטיביות: </a:t>
            </a:r>
            <a:r>
              <a:rPr lang="he-IL" sz="1200" dirty="0">
                <a:latin typeface="Arial" panose="020B0604020202020204" pitchFamily="34" charset="0"/>
              </a:rPr>
              <a:t>מה נרצה להמשיך בשנה הבאה, ומה נשנה או נשפר?</a:t>
            </a:r>
            <a:endParaRPr lang="he-IL" sz="1200" b="1" dirty="0">
              <a:latin typeface="Arial" panose="020B0604020202020204" pitchFamily="34" charset="0"/>
            </a:endParaRPr>
          </a:p>
        </p:txBody>
      </p: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407A4E35-E203-B06F-2019-028CA2C18E5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26577" y="8376640"/>
            <a:ext cx="5040000" cy="0"/>
          </a:xfrm>
          <a:prstGeom prst="line">
            <a:avLst/>
          </a:prstGeom>
          <a:ln w="12700">
            <a:solidFill>
              <a:srgbClr val="01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D0C514E0-FBE4-4181-8E3B-500B732BB4E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26577" y="8684582"/>
            <a:ext cx="5040000" cy="0"/>
          </a:xfrm>
          <a:prstGeom prst="line">
            <a:avLst/>
          </a:prstGeom>
          <a:ln w="12700">
            <a:solidFill>
              <a:srgbClr val="01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9">
            <a:extLst>
              <a:ext uri="{FF2B5EF4-FFF2-40B4-BE49-F238E27FC236}">
                <a16:creationId xmlns:a16="http://schemas.microsoft.com/office/drawing/2014/main" id="{6E9D9D08-47E4-67D4-F0DF-B5E058E0AE04}"/>
              </a:ext>
            </a:extLst>
          </p:cNvPr>
          <p:cNvSpPr/>
          <p:nvPr/>
        </p:nvSpPr>
        <p:spPr>
          <a:xfrm>
            <a:off x="708112" y="8075177"/>
            <a:ext cx="5159341" cy="132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900"/>
              </a:lnSpc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  <a:p>
            <a:pPr algn="r" rtl="1">
              <a:lnSpc>
                <a:spcPts val="1900"/>
              </a:lnSpc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  <a:p>
            <a:pPr algn="r" rtl="1">
              <a:lnSpc>
                <a:spcPts val="1900"/>
              </a:lnSpc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  <a:p>
            <a:pPr algn="r" rtl="1">
              <a:lnSpc>
                <a:spcPts val="1900"/>
              </a:lnSpc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7" name="גרפיקה 86" descr="זכר הופט קו מיתאר">
            <a:extLst>
              <a:ext uri="{FF2B5EF4-FFF2-40B4-BE49-F238E27FC236}">
                <a16:creationId xmlns:a16="http://schemas.microsoft.com/office/drawing/2014/main" id="{3FC1F1BC-5FDE-3D7A-C5F9-3FA59D002C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093093" y="8411198"/>
            <a:ext cx="648000" cy="648000"/>
          </a:xfrm>
          <a:prstGeom prst="rect">
            <a:avLst/>
          </a:prstGeom>
        </p:spPr>
      </p:pic>
      <p:cxnSp>
        <p:nvCxnSpPr>
          <p:cNvPr id="69" name="מחבר ישר 68">
            <a:extLst>
              <a:ext uri="{FF2B5EF4-FFF2-40B4-BE49-F238E27FC236}">
                <a16:creationId xmlns:a16="http://schemas.microsoft.com/office/drawing/2014/main" id="{D77B887E-691F-1FA9-001E-CC5DE86D27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26577" y="8992524"/>
            <a:ext cx="5040000" cy="0"/>
          </a:xfrm>
          <a:prstGeom prst="line">
            <a:avLst/>
          </a:prstGeom>
          <a:ln w="12700">
            <a:solidFill>
              <a:srgbClr val="01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>
            <a:extLst>
              <a:ext uri="{FF2B5EF4-FFF2-40B4-BE49-F238E27FC236}">
                <a16:creationId xmlns:a16="http://schemas.microsoft.com/office/drawing/2014/main" id="{039527FD-76AB-761C-4046-DC975D68605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26577" y="9300465"/>
            <a:ext cx="5040000" cy="0"/>
          </a:xfrm>
          <a:prstGeom prst="line">
            <a:avLst/>
          </a:prstGeom>
          <a:ln w="12700">
            <a:solidFill>
              <a:srgbClr val="01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9">
            <a:extLst>
              <a:ext uri="{FF2B5EF4-FFF2-40B4-BE49-F238E27FC236}">
                <a16:creationId xmlns:a16="http://schemas.microsoft.com/office/drawing/2014/main" id="{41B49861-DF9D-E7FC-BB68-6CFE135C2B40}"/>
              </a:ext>
            </a:extLst>
          </p:cNvPr>
          <p:cNvSpPr/>
          <p:nvPr/>
        </p:nvSpPr>
        <p:spPr>
          <a:xfrm>
            <a:off x="749683" y="3079793"/>
            <a:ext cx="51593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  <a:p>
            <a:pPr algn="r" rtl="1">
              <a:spcAft>
                <a:spcPts val="600"/>
              </a:spcAft>
              <a:buClr>
                <a:srgbClr val="015694"/>
              </a:buClr>
            </a:pPr>
            <a:r>
              <a:rPr lang="he-IL" sz="1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608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92</Words>
  <Application>Microsoft Office PowerPoint</Application>
  <PresentationFormat>מותאם אישית</PresentationFormat>
  <Paragraphs>25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Calibri</vt:lpstr>
      <vt:lpstr>Arial</vt:lpstr>
      <vt:lpstr>Courier New</vt:lpstr>
      <vt:lpstr>Calibri Light</vt:lpstr>
      <vt:lpstr>Office Theme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yaron malenboim</dc:creator>
  <cp:lastModifiedBy>שלמה אברמוביץ</cp:lastModifiedBy>
  <cp:revision>47</cp:revision>
  <dcterms:created xsi:type="dcterms:W3CDTF">2022-07-05T08:39:29Z</dcterms:created>
  <dcterms:modified xsi:type="dcterms:W3CDTF">2023-03-19T15:27:42Z</dcterms:modified>
</cp:coreProperties>
</file>